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Lst>
  <p:sldSz cx="10287000" cy="12852400"/>
  <p:notesSz cx="6858000" cy="9144000"/>
  <p:embeddedFontLst>
    <p:embeddedFont>
      <p:font typeface="Arial 1" charset="1" panose="020B0704020202020204"/>
      <p:regular r:id="rId8"/>
    </p:embeddedFont>
    <p:embeddedFont>
      <p:font typeface="Arial MT" charset="1" panose="020B0604020202020204"/>
      <p:regular r:id="rId9"/>
    </p:embeddedFont>
    <p:embeddedFont>
      <p:font typeface="Arial 2 Bold Italics" charset="1" panose="020B0802020202090204"/>
      <p:regular r:id="rId10"/>
    </p:embeddedFont>
    <p:embeddedFont>
      <p:font typeface="Theinhardt" charset="1" panose="020B0303020202020204"/>
      <p:regular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jpeg" Type="http://schemas.openxmlformats.org/officeDocument/2006/relationships/image"/><Relationship Id="rId12" Target="../media/image11.png" Type="http://schemas.openxmlformats.org/officeDocument/2006/relationships/image"/><Relationship Id="rId13" Target="../media/image12.svg" Type="http://schemas.openxmlformats.org/officeDocument/2006/relationships/image"/><Relationship Id="rId14" Target="../media/image13.jpe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ailto:webrpn@torontomu.ca" TargetMode="External" Type="http://schemas.openxmlformats.org/officeDocument/2006/relationships/hyperlink"/></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1F497D"/>
        </a:solidFill>
      </p:bgPr>
    </p:bg>
    <p:spTree>
      <p:nvGrpSpPr>
        <p:cNvPr id="1" name=""/>
        <p:cNvGrpSpPr/>
        <p:nvPr/>
      </p:nvGrpSpPr>
      <p:grpSpPr>
        <a:xfrm>
          <a:off x="0" y="0"/>
          <a:ext cx="0" cy="0"/>
          <a:chOff x="0" y="0"/>
          <a:chExt cx="0" cy="0"/>
        </a:xfrm>
      </p:grpSpPr>
      <p:sp>
        <p:nvSpPr>
          <p:cNvPr name="Freeform 2" id="2"/>
          <p:cNvSpPr/>
          <p:nvPr/>
        </p:nvSpPr>
        <p:spPr>
          <a:xfrm flipH="false" flipV="false" rot="0">
            <a:off x="2010928" y="10"/>
            <a:ext cx="6425899" cy="1948111"/>
          </a:xfrm>
          <a:custGeom>
            <a:avLst/>
            <a:gdLst/>
            <a:ahLst/>
            <a:cxnLst/>
            <a:rect r="r" b="b" t="t" l="l"/>
            <a:pathLst>
              <a:path h="1948111" w="6425899">
                <a:moveTo>
                  <a:pt x="0" y="0"/>
                </a:moveTo>
                <a:lnTo>
                  <a:pt x="6425899" y="0"/>
                </a:lnTo>
                <a:lnTo>
                  <a:pt x="6425899" y="1948111"/>
                </a:lnTo>
                <a:lnTo>
                  <a:pt x="0" y="19481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620735" y="4015557"/>
            <a:ext cx="7097709" cy="8910169"/>
          </a:xfrm>
          <a:custGeom>
            <a:avLst/>
            <a:gdLst/>
            <a:ahLst/>
            <a:cxnLst/>
            <a:rect r="r" b="b" t="t" l="l"/>
            <a:pathLst>
              <a:path h="8910169" w="7097709">
                <a:moveTo>
                  <a:pt x="0" y="0"/>
                </a:moveTo>
                <a:lnTo>
                  <a:pt x="7097708" y="0"/>
                </a:lnTo>
                <a:lnTo>
                  <a:pt x="7097708" y="8910169"/>
                </a:lnTo>
                <a:lnTo>
                  <a:pt x="0" y="891016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5202218" y="11418992"/>
            <a:ext cx="1934328" cy="1309101"/>
          </a:xfrm>
          <a:custGeom>
            <a:avLst/>
            <a:gdLst/>
            <a:ahLst/>
            <a:cxnLst/>
            <a:rect r="r" b="b" t="t" l="l"/>
            <a:pathLst>
              <a:path h="1309101" w="1934328">
                <a:moveTo>
                  <a:pt x="0" y="0"/>
                </a:moveTo>
                <a:lnTo>
                  <a:pt x="1934328" y="0"/>
                </a:lnTo>
                <a:lnTo>
                  <a:pt x="1934328" y="1309101"/>
                </a:lnTo>
                <a:lnTo>
                  <a:pt x="0" y="130910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5" id="5"/>
          <p:cNvSpPr/>
          <p:nvPr/>
        </p:nvSpPr>
        <p:spPr>
          <a:xfrm flipH="false" flipV="false" rot="0">
            <a:off x="5202218" y="11418992"/>
            <a:ext cx="3449249" cy="1309101"/>
          </a:xfrm>
          <a:custGeom>
            <a:avLst/>
            <a:gdLst/>
            <a:ahLst/>
            <a:cxnLst/>
            <a:rect r="r" b="b" t="t" l="l"/>
            <a:pathLst>
              <a:path h="1309101" w="3449249">
                <a:moveTo>
                  <a:pt x="0" y="0"/>
                </a:moveTo>
                <a:lnTo>
                  <a:pt x="3449249" y="0"/>
                </a:lnTo>
                <a:lnTo>
                  <a:pt x="3449249" y="1309101"/>
                </a:lnTo>
                <a:lnTo>
                  <a:pt x="0" y="1309101"/>
                </a:lnTo>
                <a:lnTo>
                  <a:pt x="0" y="0"/>
                </a:lnTo>
                <a:close/>
              </a:path>
            </a:pathLst>
          </a:custGeom>
          <a:blipFill>
            <a:blip r:embed="rId8"/>
            <a:stretch>
              <a:fillRect l="0" t="0" r="0" b="0"/>
            </a:stretch>
          </a:blipFill>
        </p:spPr>
      </p:sp>
      <p:sp>
        <p:nvSpPr>
          <p:cNvPr name="Freeform 6" id="6"/>
          <p:cNvSpPr/>
          <p:nvPr/>
        </p:nvSpPr>
        <p:spPr>
          <a:xfrm flipH="false" flipV="false" rot="0">
            <a:off x="3133989" y="1588769"/>
            <a:ext cx="4179747" cy="2349404"/>
          </a:xfrm>
          <a:custGeom>
            <a:avLst/>
            <a:gdLst/>
            <a:ahLst/>
            <a:cxnLst/>
            <a:rect r="r" b="b" t="t" l="l"/>
            <a:pathLst>
              <a:path h="2349404" w="4179747">
                <a:moveTo>
                  <a:pt x="0" y="0"/>
                </a:moveTo>
                <a:lnTo>
                  <a:pt x="4179747" y="0"/>
                </a:lnTo>
                <a:lnTo>
                  <a:pt x="4179747" y="2349404"/>
                </a:lnTo>
                <a:lnTo>
                  <a:pt x="0" y="2349404"/>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3133989" y="1588769"/>
            <a:ext cx="4179747" cy="2349404"/>
          </a:xfrm>
          <a:custGeom>
            <a:avLst/>
            <a:gdLst/>
            <a:ahLst/>
            <a:cxnLst/>
            <a:rect r="r" b="b" t="t" l="l"/>
            <a:pathLst>
              <a:path h="2349404" w="4179747">
                <a:moveTo>
                  <a:pt x="0" y="0"/>
                </a:moveTo>
                <a:lnTo>
                  <a:pt x="4179747" y="0"/>
                </a:lnTo>
                <a:lnTo>
                  <a:pt x="4179747" y="2349404"/>
                </a:lnTo>
                <a:lnTo>
                  <a:pt x="0" y="2349404"/>
                </a:lnTo>
                <a:lnTo>
                  <a:pt x="0" y="0"/>
                </a:lnTo>
                <a:close/>
              </a:path>
            </a:pathLst>
          </a:custGeom>
          <a:blipFill>
            <a:blip r:embed="rId11"/>
            <a:stretch>
              <a:fillRect l="0" t="0" r="0" b="0"/>
            </a:stretch>
          </a:blipFill>
        </p:spPr>
      </p:sp>
      <p:sp>
        <p:nvSpPr>
          <p:cNvPr name="Freeform 8" id="8"/>
          <p:cNvSpPr/>
          <p:nvPr/>
        </p:nvSpPr>
        <p:spPr>
          <a:xfrm flipH="false" flipV="false" rot="0">
            <a:off x="6807925" y="1768078"/>
            <a:ext cx="505801" cy="505801"/>
          </a:xfrm>
          <a:custGeom>
            <a:avLst/>
            <a:gdLst/>
            <a:ahLst/>
            <a:cxnLst/>
            <a:rect r="r" b="b" t="t" l="l"/>
            <a:pathLst>
              <a:path h="505801" w="505801">
                <a:moveTo>
                  <a:pt x="0" y="0"/>
                </a:moveTo>
                <a:lnTo>
                  <a:pt x="505800" y="0"/>
                </a:lnTo>
                <a:lnTo>
                  <a:pt x="505800" y="505801"/>
                </a:lnTo>
                <a:lnTo>
                  <a:pt x="0" y="505801"/>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9" id="9"/>
          <p:cNvSpPr/>
          <p:nvPr/>
        </p:nvSpPr>
        <p:spPr>
          <a:xfrm flipH="false" flipV="false" rot="0">
            <a:off x="6807925" y="1768078"/>
            <a:ext cx="505801" cy="505801"/>
          </a:xfrm>
          <a:custGeom>
            <a:avLst/>
            <a:gdLst/>
            <a:ahLst/>
            <a:cxnLst/>
            <a:rect r="r" b="b" t="t" l="l"/>
            <a:pathLst>
              <a:path h="505801" w="505801">
                <a:moveTo>
                  <a:pt x="0" y="0"/>
                </a:moveTo>
                <a:lnTo>
                  <a:pt x="505800" y="0"/>
                </a:lnTo>
                <a:lnTo>
                  <a:pt x="505800" y="505801"/>
                </a:lnTo>
                <a:lnTo>
                  <a:pt x="0" y="505801"/>
                </a:lnTo>
                <a:lnTo>
                  <a:pt x="0" y="0"/>
                </a:lnTo>
                <a:close/>
              </a:path>
            </a:pathLst>
          </a:custGeom>
          <a:blipFill>
            <a:blip r:embed="rId14"/>
            <a:stretch>
              <a:fillRect l="0" t="0" r="0" b="0"/>
            </a:stretch>
          </a:blipFill>
        </p:spPr>
      </p:sp>
      <p:sp>
        <p:nvSpPr>
          <p:cNvPr name="TextBox 10" id="10"/>
          <p:cNvSpPr txBox="true"/>
          <p:nvPr/>
        </p:nvSpPr>
        <p:spPr>
          <a:xfrm rot="0">
            <a:off x="2160581" y="81499"/>
            <a:ext cx="6333356" cy="1555450"/>
          </a:xfrm>
          <a:prstGeom prst="rect">
            <a:avLst/>
          </a:prstGeom>
        </p:spPr>
        <p:txBody>
          <a:bodyPr anchor="t" rtlCol="false" tIns="0" lIns="0" bIns="0" rIns="0">
            <a:spAutoFit/>
          </a:bodyPr>
          <a:lstStyle/>
          <a:p>
            <a:pPr algn="ctr">
              <a:lnSpc>
                <a:spcPts val="3037"/>
              </a:lnSpc>
            </a:pPr>
            <a:r>
              <a:rPr lang="en-US" b="true" sz="2531">
                <a:solidFill>
                  <a:srgbClr val="FFF2CC"/>
                </a:solidFill>
                <a:latin typeface="Arial 1"/>
                <a:ea typeface="Arial 1"/>
                <a:cs typeface="Arial 1"/>
                <a:sym typeface="Arial 1"/>
              </a:rPr>
              <a:t>ARE YOU INTERESTED IN PARTICIPATING IN A STUDY ABOUT THE EXPERIENCES OF BLACK RPNs IN CANADA? </a:t>
            </a:r>
          </a:p>
        </p:txBody>
      </p:sp>
      <p:sp>
        <p:nvSpPr>
          <p:cNvPr name="TextBox 11" id="11"/>
          <p:cNvSpPr txBox="true"/>
          <p:nvPr/>
        </p:nvSpPr>
        <p:spPr>
          <a:xfrm rot="0">
            <a:off x="1890598" y="4145921"/>
            <a:ext cx="6625923" cy="872498"/>
          </a:xfrm>
          <a:prstGeom prst="rect">
            <a:avLst/>
          </a:prstGeom>
        </p:spPr>
        <p:txBody>
          <a:bodyPr anchor="t" rtlCol="false" tIns="0" lIns="0" bIns="0" rIns="0">
            <a:spAutoFit/>
          </a:bodyPr>
          <a:lstStyle/>
          <a:p>
            <a:pPr algn="l">
              <a:lnSpc>
                <a:spcPts val="2278"/>
              </a:lnSpc>
            </a:pPr>
            <a:r>
              <a:rPr lang="en-US" sz="1898">
                <a:solidFill>
                  <a:srgbClr val="FFFFFF"/>
                </a:solidFill>
                <a:latin typeface="Arial MT"/>
                <a:ea typeface="Arial MT"/>
                <a:cs typeface="Arial MT"/>
                <a:sym typeface="Arial MT"/>
              </a:rPr>
              <a:t>If you are a Black Registered Practical Nurse (RPN) with 1+ year experience in good standing with the College of Nurses of Ontario, please share your experiences with us.</a:t>
            </a:r>
          </a:p>
        </p:txBody>
      </p:sp>
      <p:sp>
        <p:nvSpPr>
          <p:cNvPr name="TextBox 12" id="12"/>
          <p:cNvSpPr txBox="true"/>
          <p:nvPr/>
        </p:nvSpPr>
        <p:spPr>
          <a:xfrm rot="0">
            <a:off x="2737859" y="6335153"/>
            <a:ext cx="68121" cy="293854"/>
          </a:xfrm>
          <a:prstGeom prst="rect">
            <a:avLst/>
          </a:prstGeom>
        </p:spPr>
        <p:txBody>
          <a:bodyPr anchor="t" rtlCol="false" tIns="0" lIns="0" bIns="0" rIns="0">
            <a:spAutoFit/>
          </a:bodyPr>
          <a:lstStyle/>
          <a:p>
            <a:pPr algn="l">
              <a:lnSpc>
                <a:spcPts val="2278"/>
              </a:lnSpc>
            </a:pPr>
            <a:r>
              <a:rPr lang="en-US" b="true" sz="1898">
                <a:solidFill>
                  <a:srgbClr val="FFFFFF"/>
                </a:solidFill>
                <a:latin typeface="Arial 1"/>
                <a:ea typeface="Arial 1"/>
                <a:cs typeface="Arial 1"/>
                <a:sym typeface="Arial 1"/>
              </a:rPr>
              <a:t> </a:t>
            </a:r>
          </a:p>
        </p:txBody>
      </p:sp>
      <p:sp>
        <p:nvSpPr>
          <p:cNvPr name="TextBox 13" id="13"/>
          <p:cNvSpPr txBox="true"/>
          <p:nvPr/>
        </p:nvSpPr>
        <p:spPr>
          <a:xfrm rot="0">
            <a:off x="4574500" y="6322616"/>
            <a:ext cx="1420450" cy="293854"/>
          </a:xfrm>
          <a:prstGeom prst="rect">
            <a:avLst/>
          </a:prstGeom>
        </p:spPr>
        <p:txBody>
          <a:bodyPr anchor="t" rtlCol="false" tIns="0" lIns="0" bIns="0" rIns="0">
            <a:spAutoFit/>
          </a:bodyPr>
          <a:lstStyle/>
          <a:p>
            <a:pPr algn="l">
              <a:lnSpc>
                <a:spcPts val="2278"/>
              </a:lnSpc>
            </a:pPr>
            <a:r>
              <a:rPr lang="en-US" sz="1898">
                <a:solidFill>
                  <a:srgbClr val="FFFFFF"/>
                </a:solidFill>
                <a:latin typeface="Arial MT"/>
                <a:ea typeface="Arial MT"/>
                <a:cs typeface="Arial MT"/>
                <a:sym typeface="Arial MT"/>
              </a:rPr>
              <a:t>to partake in </a:t>
            </a:r>
          </a:p>
        </p:txBody>
      </p:sp>
      <p:sp>
        <p:nvSpPr>
          <p:cNvPr name="TextBox 14" id="14"/>
          <p:cNvSpPr txBox="true"/>
          <p:nvPr/>
        </p:nvSpPr>
        <p:spPr>
          <a:xfrm rot="0">
            <a:off x="2993447" y="6611938"/>
            <a:ext cx="2659421" cy="293854"/>
          </a:xfrm>
          <a:prstGeom prst="rect">
            <a:avLst/>
          </a:prstGeom>
        </p:spPr>
        <p:txBody>
          <a:bodyPr anchor="t" rtlCol="false" tIns="0" lIns="0" bIns="0" rIns="0">
            <a:spAutoFit/>
          </a:bodyPr>
          <a:lstStyle/>
          <a:p>
            <a:pPr algn="l">
              <a:lnSpc>
                <a:spcPts val="2278"/>
              </a:lnSpc>
            </a:pPr>
            <a:r>
              <a:rPr lang="en-US" sz="1898">
                <a:solidFill>
                  <a:srgbClr val="FFFFFF"/>
                </a:solidFill>
                <a:latin typeface="Arial MT"/>
                <a:ea typeface="Arial MT"/>
                <a:cs typeface="Arial MT"/>
                <a:sym typeface="Arial MT"/>
              </a:rPr>
              <a:t>. Subsequently, seeking </a:t>
            </a:r>
          </a:p>
        </p:txBody>
      </p:sp>
      <p:sp>
        <p:nvSpPr>
          <p:cNvPr name="TextBox 15" id="15"/>
          <p:cNvSpPr txBox="true"/>
          <p:nvPr/>
        </p:nvSpPr>
        <p:spPr>
          <a:xfrm rot="0">
            <a:off x="7371098" y="6611938"/>
            <a:ext cx="1161004" cy="293854"/>
          </a:xfrm>
          <a:prstGeom prst="rect">
            <a:avLst/>
          </a:prstGeom>
        </p:spPr>
        <p:txBody>
          <a:bodyPr anchor="t" rtlCol="false" tIns="0" lIns="0" bIns="0" rIns="0">
            <a:spAutoFit/>
          </a:bodyPr>
          <a:lstStyle/>
          <a:p>
            <a:pPr algn="l">
              <a:lnSpc>
                <a:spcPts val="2278"/>
              </a:lnSpc>
            </a:pPr>
            <a:r>
              <a:rPr lang="en-US" sz="1898">
                <a:solidFill>
                  <a:srgbClr val="FFFFFF"/>
                </a:solidFill>
                <a:latin typeface="Arial MT"/>
                <a:ea typeface="Arial MT"/>
                <a:cs typeface="Arial MT"/>
                <a:sym typeface="Arial MT"/>
              </a:rPr>
              <a:t>to partake </a:t>
            </a:r>
          </a:p>
        </p:txBody>
      </p:sp>
      <p:sp>
        <p:nvSpPr>
          <p:cNvPr name="TextBox 16" id="16"/>
          <p:cNvSpPr txBox="true"/>
          <p:nvPr/>
        </p:nvSpPr>
        <p:spPr>
          <a:xfrm rot="0">
            <a:off x="1814199" y="6901259"/>
            <a:ext cx="1461276" cy="293854"/>
          </a:xfrm>
          <a:prstGeom prst="rect">
            <a:avLst/>
          </a:prstGeom>
        </p:spPr>
        <p:txBody>
          <a:bodyPr anchor="t" rtlCol="false" tIns="0" lIns="0" bIns="0" rIns="0">
            <a:spAutoFit/>
          </a:bodyPr>
          <a:lstStyle/>
          <a:p>
            <a:pPr algn="l">
              <a:lnSpc>
                <a:spcPts val="2278"/>
              </a:lnSpc>
            </a:pPr>
            <a:r>
              <a:rPr lang="en-US" sz="1898">
                <a:solidFill>
                  <a:srgbClr val="FFFFFF"/>
                </a:solidFill>
                <a:latin typeface="Arial MT"/>
                <a:ea typeface="Arial MT"/>
                <a:cs typeface="Arial MT"/>
                <a:sym typeface="Arial MT"/>
              </a:rPr>
              <a:t>in one of two </a:t>
            </a:r>
          </a:p>
        </p:txBody>
      </p:sp>
      <p:sp>
        <p:nvSpPr>
          <p:cNvPr name="TextBox 17" id="17"/>
          <p:cNvSpPr txBox="true"/>
          <p:nvPr/>
        </p:nvSpPr>
        <p:spPr>
          <a:xfrm rot="0">
            <a:off x="1814199" y="7479903"/>
            <a:ext cx="6861369" cy="3732445"/>
          </a:xfrm>
          <a:prstGeom prst="rect">
            <a:avLst/>
          </a:prstGeom>
        </p:spPr>
        <p:txBody>
          <a:bodyPr anchor="t" rtlCol="false" tIns="0" lIns="0" bIns="0" rIns="0">
            <a:spAutoFit/>
          </a:bodyPr>
          <a:lstStyle/>
          <a:p>
            <a:pPr algn="l">
              <a:lnSpc>
                <a:spcPts val="2278"/>
              </a:lnSpc>
            </a:pPr>
            <a:r>
              <a:rPr lang="en-US" sz="1898">
                <a:solidFill>
                  <a:srgbClr val="FFFFFF"/>
                </a:solidFill>
                <a:latin typeface="Arial MT"/>
                <a:ea typeface="Arial MT"/>
                <a:cs typeface="Arial MT"/>
                <a:sym typeface="Arial MT"/>
              </a:rPr>
              <a:t>Individual interviews will be 60-90 minutes. As a compensation for your time, you will receive 40.00 dollars Amazon Gift Card each for participating. Subsequently, participants can choose to engage in focus groups composed of 6-8 participants. The time commitment for the focus groups is 60-90 minutes. Each individual group member will receive 40.00 dollars for participating.</a:t>
            </a:r>
          </a:p>
          <a:p>
            <a:pPr algn="l">
              <a:lnSpc>
                <a:spcPts val="2278"/>
              </a:lnSpc>
            </a:pPr>
            <a:r>
              <a:rPr lang="en-US" b="true" sz="1898" i="true">
                <a:solidFill>
                  <a:srgbClr val="FFF2CC"/>
                </a:solidFill>
                <a:latin typeface="Arial 2 Bold Italics"/>
                <a:ea typeface="Arial 2 Bold Italics"/>
                <a:cs typeface="Arial 2 Bold Italics"/>
                <a:sym typeface="Arial 2 Bold Italics"/>
              </a:rPr>
              <a:t>If you wish to participate in this study, you can withdraw anytime.</a:t>
            </a:r>
          </a:p>
          <a:p>
            <a:pPr algn="l">
              <a:lnSpc>
                <a:spcPts val="2151"/>
              </a:lnSpc>
            </a:pPr>
            <a:r>
              <a:rPr lang="en-US" sz="1792">
                <a:solidFill>
                  <a:srgbClr val="FFFFFF"/>
                </a:solidFill>
                <a:latin typeface="Arial MT"/>
                <a:ea typeface="Arial MT"/>
                <a:cs typeface="Arial MT"/>
                <a:sym typeface="Arial MT"/>
              </a:rPr>
              <a:t>The Toronto Metropolitan REB has reviewed and approved this project that is funded SSHRC and WeRPN (REB 2025-040)</a:t>
            </a:r>
          </a:p>
        </p:txBody>
      </p:sp>
      <p:sp>
        <p:nvSpPr>
          <p:cNvPr name="TextBox 18" id="18"/>
          <p:cNvSpPr txBox="true"/>
          <p:nvPr/>
        </p:nvSpPr>
        <p:spPr>
          <a:xfrm rot="0">
            <a:off x="1814199" y="5177866"/>
            <a:ext cx="6748393" cy="872498"/>
          </a:xfrm>
          <a:prstGeom prst="rect">
            <a:avLst/>
          </a:prstGeom>
        </p:spPr>
        <p:txBody>
          <a:bodyPr anchor="t" rtlCol="false" tIns="0" lIns="0" bIns="0" rIns="0">
            <a:spAutoFit/>
          </a:bodyPr>
          <a:lstStyle/>
          <a:p>
            <a:pPr algn="l">
              <a:lnSpc>
                <a:spcPts val="2278"/>
              </a:lnSpc>
            </a:pPr>
            <a:r>
              <a:rPr lang="en-US" b="true" sz="1898">
                <a:solidFill>
                  <a:srgbClr val="FFFFFF"/>
                </a:solidFill>
                <a:latin typeface="Arial 1"/>
                <a:ea typeface="Arial 1"/>
                <a:cs typeface="Arial 1"/>
                <a:sym typeface="Arial 1"/>
              </a:rPr>
              <a:t>TITLE: Understanding Black Registered Practical Nurses' Experiences to Improve Advocacy, Engagement, and Professional Advancement </a:t>
            </a:r>
          </a:p>
        </p:txBody>
      </p:sp>
      <p:sp>
        <p:nvSpPr>
          <p:cNvPr name="TextBox 19" id="19"/>
          <p:cNvSpPr txBox="true"/>
          <p:nvPr/>
        </p:nvSpPr>
        <p:spPr>
          <a:xfrm rot="0">
            <a:off x="1814199" y="6335153"/>
            <a:ext cx="2744509" cy="293854"/>
          </a:xfrm>
          <a:prstGeom prst="rect">
            <a:avLst/>
          </a:prstGeom>
        </p:spPr>
        <p:txBody>
          <a:bodyPr anchor="t" rtlCol="false" tIns="0" lIns="0" bIns="0" rIns="0">
            <a:spAutoFit/>
          </a:bodyPr>
          <a:lstStyle/>
          <a:p>
            <a:pPr algn="l">
              <a:lnSpc>
                <a:spcPts val="2278"/>
              </a:lnSpc>
            </a:pPr>
            <a:r>
              <a:rPr lang="en-US" b="true" sz="1898" spc="5">
                <a:solidFill>
                  <a:srgbClr val="FFFFFF"/>
                </a:solidFill>
                <a:latin typeface="Arial 1"/>
                <a:ea typeface="Arial 1"/>
                <a:cs typeface="Arial 1"/>
                <a:sym typeface="Arial 1"/>
              </a:rPr>
              <a:t>Seeking 25participants </a:t>
            </a:r>
          </a:p>
        </p:txBody>
      </p:sp>
      <p:sp>
        <p:nvSpPr>
          <p:cNvPr name="TextBox 20" id="20"/>
          <p:cNvSpPr txBox="true"/>
          <p:nvPr/>
        </p:nvSpPr>
        <p:spPr>
          <a:xfrm rot="0">
            <a:off x="5968369" y="6335153"/>
            <a:ext cx="1951406" cy="293854"/>
          </a:xfrm>
          <a:prstGeom prst="rect">
            <a:avLst/>
          </a:prstGeom>
        </p:spPr>
        <p:txBody>
          <a:bodyPr anchor="t" rtlCol="false" tIns="0" lIns="0" bIns="0" rIns="0">
            <a:spAutoFit/>
          </a:bodyPr>
          <a:lstStyle/>
          <a:p>
            <a:pPr algn="l">
              <a:lnSpc>
                <a:spcPts val="2278"/>
              </a:lnSpc>
            </a:pPr>
            <a:r>
              <a:rPr lang="en-US" b="true" sz="1898" spc="5">
                <a:solidFill>
                  <a:srgbClr val="FFFFFF"/>
                </a:solidFill>
                <a:latin typeface="Arial 1"/>
                <a:ea typeface="Arial 1"/>
                <a:cs typeface="Arial 1"/>
                <a:sym typeface="Arial 1"/>
              </a:rPr>
              <a:t>individual virtual</a:t>
            </a:r>
          </a:p>
        </p:txBody>
      </p:sp>
      <p:sp>
        <p:nvSpPr>
          <p:cNvPr name="TextBox 21" id="21"/>
          <p:cNvSpPr txBox="true"/>
          <p:nvPr/>
        </p:nvSpPr>
        <p:spPr>
          <a:xfrm rot="0">
            <a:off x="1814199" y="6624475"/>
            <a:ext cx="1201831" cy="293854"/>
          </a:xfrm>
          <a:prstGeom prst="rect">
            <a:avLst/>
          </a:prstGeom>
        </p:spPr>
        <p:txBody>
          <a:bodyPr anchor="t" rtlCol="false" tIns="0" lIns="0" bIns="0" rIns="0">
            <a:spAutoFit/>
          </a:bodyPr>
          <a:lstStyle/>
          <a:p>
            <a:pPr algn="l">
              <a:lnSpc>
                <a:spcPts val="2278"/>
              </a:lnSpc>
            </a:pPr>
            <a:r>
              <a:rPr lang="en-US" b="true" sz="1898" spc="3">
                <a:solidFill>
                  <a:srgbClr val="FFFFFF"/>
                </a:solidFill>
                <a:latin typeface="Arial 1"/>
                <a:ea typeface="Arial 1"/>
                <a:cs typeface="Arial 1"/>
                <a:sym typeface="Arial 1"/>
              </a:rPr>
              <a:t>interviews </a:t>
            </a:r>
          </a:p>
        </p:txBody>
      </p:sp>
      <p:sp>
        <p:nvSpPr>
          <p:cNvPr name="TextBox 22" id="22"/>
          <p:cNvSpPr txBox="true"/>
          <p:nvPr/>
        </p:nvSpPr>
        <p:spPr>
          <a:xfrm rot="0">
            <a:off x="5602598" y="6624475"/>
            <a:ext cx="1734254" cy="293854"/>
          </a:xfrm>
          <a:prstGeom prst="rect">
            <a:avLst/>
          </a:prstGeom>
        </p:spPr>
        <p:txBody>
          <a:bodyPr anchor="t" rtlCol="false" tIns="0" lIns="0" bIns="0" rIns="0">
            <a:spAutoFit/>
          </a:bodyPr>
          <a:lstStyle/>
          <a:p>
            <a:pPr algn="l">
              <a:lnSpc>
                <a:spcPts val="2278"/>
              </a:lnSpc>
            </a:pPr>
            <a:r>
              <a:rPr lang="en-US" b="true" sz="1898" spc="3">
                <a:solidFill>
                  <a:srgbClr val="FFFFFF"/>
                </a:solidFill>
                <a:latin typeface="Arial 1"/>
                <a:ea typeface="Arial 1"/>
                <a:cs typeface="Arial 1"/>
                <a:sym typeface="Arial 1"/>
              </a:rPr>
              <a:t>16 participants</a:t>
            </a:r>
          </a:p>
        </p:txBody>
      </p:sp>
      <p:sp>
        <p:nvSpPr>
          <p:cNvPr name="TextBox 23" id="23"/>
          <p:cNvSpPr txBox="true"/>
          <p:nvPr/>
        </p:nvSpPr>
        <p:spPr>
          <a:xfrm rot="0">
            <a:off x="3248321" y="6913797"/>
            <a:ext cx="1624080" cy="293854"/>
          </a:xfrm>
          <a:prstGeom prst="rect">
            <a:avLst/>
          </a:prstGeom>
        </p:spPr>
        <p:txBody>
          <a:bodyPr anchor="t" rtlCol="false" tIns="0" lIns="0" bIns="0" rIns="0">
            <a:spAutoFit/>
          </a:bodyPr>
          <a:lstStyle/>
          <a:p>
            <a:pPr algn="l">
              <a:lnSpc>
                <a:spcPts val="2278"/>
              </a:lnSpc>
            </a:pPr>
            <a:r>
              <a:rPr lang="en-US" b="true" sz="1898">
                <a:solidFill>
                  <a:srgbClr val="FFFFFF"/>
                </a:solidFill>
                <a:latin typeface="Arial 1"/>
                <a:ea typeface="Arial 1"/>
                <a:cs typeface="Arial 1"/>
                <a:sym typeface="Arial 1"/>
              </a:rPr>
              <a:t>focusgroups.</a:t>
            </a:r>
          </a:p>
        </p:txBody>
      </p:sp>
      <p:sp>
        <p:nvSpPr>
          <p:cNvPr name="TextBox 24" id="24"/>
          <p:cNvSpPr txBox="true"/>
          <p:nvPr/>
        </p:nvSpPr>
        <p:spPr>
          <a:xfrm rot="0">
            <a:off x="1778124" y="11397944"/>
            <a:ext cx="1536410" cy="246468"/>
          </a:xfrm>
          <a:prstGeom prst="rect">
            <a:avLst/>
          </a:prstGeom>
        </p:spPr>
        <p:txBody>
          <a:bodyPr anchor="t" rtlCol="false" tIns="0" lIns="0" bIns="0" rIns="0">
            <a:spAutoFit/>
          </a:bodyPr>
          <a:lstStyle/>
          <a:p>
            <a:pPr algn="l">
              <a:lnSpc>
                <a:spcPts val="1898"/>
              </a:lnSpc>
            </a:pPr>
            <a:r>
              <a:rPr lang="en-US" b="true" sz="1582">
                <a:solidFill>
                  <a:srgbClr val="FFFFFF"/>
                </a:solidFill>
                <a:latin typeface="Arial 1"/>
                <a:ea typeface="Arial 1"/>
                <a:cs typeface="Arial 1"/>
                <a:sym typeface="Arial 1"/>
              </a:rPr>
              <a:t>Please Contact:</a:t>
            </a:r>
          </a:p>
        </p:txBody>
      </p:sp>
      <p:sp>
        <p:nvSpPr>
          <p:cNvPr name="TextBox 25" id="25"/>
          <p:cNvSpPr txBox="true"/>
          <p:nvPr/>
        </p:nvSpPr>
        <p:spPr>
          <a:xfrm rot="0">
            <a:off x="2034696" y="11628598"/>
            <a:ext cx="56769" cy="246468"/>
          </a:xfrm>
          <a:prstGeom prst="rect">
            <a:avLst/>
          </a:prstGeom>
        </p:spPr>
        <p:txBody>
          <a:bodyPr anchor="t" rtlCol="false" tIns="0" lIns="0" bIns="0" rIns="0">
            <a:spAutoFit/>
          </a:bodyPr>
          <a:lstStyle/>
          <a:p>
            <a:pPr algn="l">
              <a:lnSpc>
                <a:spcPts val="1898"/>
              </a:lnSpc>
            </a:pPr>
            <a:r>
              <a:rPr lang="en-US" sz="1582">
                <a:solidFill>
                  <a:srgbClr val="FFFFFF"/>
                </a:solidFill>
                <a:latin typeface="Arial MT"/>
                <a:ea typeface="Arial MT"/>
                <a:cs typeface="Arial MT"/>
                <a:sym typeface="Arial MT"/>
              </a:rPr>
              <a:t> </a:t>
            </a:r>
          </a:p>
        </p:txBody>
      </p:sp>
      <p:sp>
        <p:nvSpPr>
          <p:cNvPr name="TextBox 26" id="26"/>
          <p:cNvSpPr txBox="true"/>
          <p:nvPr/>
        </p:nvSpPr>
        <p:spPr>
          <a:xfrm rot="0">
            <a:off x="1778124" y="11628598"/>
            <a:ext cx="2993708" cy="246468"/>
          </a:xfrm>
          <a:prstGeom prst="rect">
            <a:avLst/>
          </a:prstGeom>
        </p:spPr>
        <p:txBody>
          <a:bodyPr anchor="t" rtlCol="false" tIns="0" lIns="0" bIns="0" rIns="0">
            <a:spAutoFit/>
          </a:bodyPr>
          <a:lstStyle/>
          <a:p>
            <a:pPr algn="l">
              <a:lnSpc>
                <a:spcPts val="1898"/>
              </a:lnSpc>
            </a:pPr>
            <a:r>
              <a:rPr lang="en-US" sz="1582">
                <a:solidFill>
                  <a:srgbClr val="FFFFFF"/>
                </a:solidFill>
                <a:latin typeface="Arial MT"/>
                <a:ea typeface="Arial MT"/>
                <a:cs typeface="Arial MT"/>
                <a:sym typeface="Arial MT"/>
              </a:rPr>
              <a:t>Dr.NadiaPrendergast (Principal </a:t>
            </a:r>
          </a:p>
        </p:txBody>
      </p:sp>
      <p:sp>
        <p:nvSpPr>
          <p:cNvPr name="TextBox 27" id="27"/>
          <p:cNvSpPr txBox="true"/>
          <p:nvPr/>
        </p:nvSpPr>
        <p:spPr>
          <a:xfrm rot="0">
            <a:off x="1778124" y="11869700"/>
            <a:ext cx="2823199" cy="969772"/>
          </a:xfrm>
          <a:prstGeom prst="rect">
            <a:avLst/>
          </a:prstGeom>
        </p:spPr>
        <p:txBody>
          <a:bodyPr anchor="t" rtlCol="false" tIns="0" lIns="0" bIns="0" rIns="0">
            <a:spAutoFit/>
          </a:bodyPr>
          <a:lstStyle/>
          <a:p>
            <a:pPr algn="l">
              <a:lnSpc>
                <a:spcPts val="1898"/>
              </a:lnSpc>
            </a:pPr>
            <a:r>
              <a:rPr lang="en-US" sz="1582">
                <a:solidFill>
                  <a:srgbClr val="FFFFFF"/>
                </a:solidFill>
                <a:latin typeface="Arial MT"/>
                <a:ea typeface="Arial MT"/>
                <a:cs typeface="Arial MT"/>
                <a:sym typeface="Arial MT"/>
              </a:rPr>
              <a:t>Investigator) Toronto Metropolitan University (416) 979-5000 ext 556317 webrpn@torontomu.ca</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04C97"/>
        </a:solidFill>
      </p:bgPr>
    </p:bg>
    <p:spTree>
      <p:nvGrpSpPr>
        <p:cNvPr id="1" name=""/>
        <p:cNvGrpSpPr/>
        <p:nvPr/>
      </p:nvGrpSpPr>
      <p:grpSpPr>
        <a:xfrm>
          <a:off x="0" y="0"/>
          <a:ext cx="0" cy="0"/>
          <a:chOff x="0" y="0"/>
          <a:chExt cx="0" cy="0"/>
        </a:xfrm>
      </p:grpSpPr>
      <p:sp>
        <p:nvSpPr>
          <p:cNvPr name="Freeform 2" id="2"/>
          <p:cNvSpPr/>
          <p:nvPr/>
        </p:nvSpPr>
        <p:spPr>
          <a:xfrm flipH="false" flipV="false" rot="0">
            <a:off x="5202218" y="11418992"/>
            <a:ext cx="1934328" cy="1309101"/>
          </a:xfrm>
          <a:custGeom>
            <a:avLst/>
            <a:gdLst/>
            <a:ahLst/>
            <a:cxnLst/>
            <a:rect r="r" b="b" t="t" l="l"/>
            <a:pathLst>
              <a:path h="1309101" w="1934328">
                <a:moveTo>
                  <a:pt x="0" y="0"/>
                </a:moveTo>
                <a:lnTo>
                  <a:pt x="1934328" y="0"/>
                </a:lnTo>
                <a:lnTo>
                  <a:pt x="1934328" y="1309101"/>
                </a:lnTo>
                <a:lnTo>
                  <a:pt x="0" y="130910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6807925" y="1768078"/>
            <a:ext cx="505801" cy="505801"/>
          </a:xfrm>
          <a:custGeom>
            <a:avLst/>
            <a:gdLst/>
            <a:ahLst/>
            <a:cxnLst/>
            <a:rect r="r" b="b" t="t" l="l"/>
            <a:pathLst>
              <a:path h="505801" w="505801">
                <a:moveTo>
                  <a:pt x="0" y="0"/>
                </a:moveTo>
                <a:lnTo>
                  <a:pt x="505800" y="0"/>
                </a:lnTo>
                <a:lnTo>
                  <a:pt x="505800" y="505801"/>
                </a:lnTo>
                <a:lnTo>
                  <a:pt x="0" y="50580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2737859" y="6335153"/>
            <a:ext cx="68121" cy="293854"/>
          </a:xfrm>
          <a:prstGeom prst="rect">
            <a:avLst/>
          </a:prstGeom>
        </p:spPr>
        <p:txBody>
          <a:bodyPr anchor="t" rtlCol="false" tIns="0" lIns="0" bIns="0" rIns="0">
            <a:spAutoFit/>
          </a:bodyPr>
          <a:lstStyle/>
          <a:p>
            <a:pPr algn="l">
              <a:lnSpc>
                <a:spcPts val="2278"/>
              </a:lnSpc>
            </a:pPr>
            <a:r>
              <a:rPr lang="en-US" b="true" sz="1898">
                <a:solidFill>
                  <a:srgbClr val="FFFFFF"/>
                </a:solidFill>
                <a:latin typeface="Arial 1"/>
                <a:ea typeface="Arial 1"/>
                <a:cs typeface="Arial 1"/>
                <a:sym typeface="Arial 1"/>
              </a:rPr>
              <a:t> </a:t>
            </a:r>
          </a:p>
        </p:txBody>
      </p:sp>
      <p:sp>
        <p:nvSpPr>
          <p:cNvPr name="TextBox 5" id="5"/>
          <p:cNvSpPr txBox="true"/>
          <p:nvPr/>
        </p:nvSpPr>
        <p:spPr>
          <a:xfrm rot="0">
            <a:off x="2034696" y="11628598"/>
            <a:ext cx="56769" cy="246468"/>
          </a:xfrm>
          <a:prstGeom prst="rect">
            <a:avLst/>
          </a:prstGeom>
        </p:spPr>
        <p:txBody>
          <a:bodyPr anchor="t" rtlCol="false" tIns="0" lIns="0" bIns="0" rIns="0">
            <a:spAutoFit/>
          </a:bodyPr>
          <a:lstStyle/>
          <a:p>
            <a:pPr algn="l">
              <a:lnSpc>
                <a:spcPts val="1898"/>
              </a:lnSpc>
            </a:pPr>
            <a:r>
              <a:rPr lang="en-US" sz="1582">
                <a:solidFill>
                  <a:srgbClr val="FFFFFF"/>
                </a:solidFill>
                <a:latin typeface="Arial MT"/>
                <a:ea typeface="Arial MT"/>
                <a:cs typeface="Arial MT"/>
                <a:sym typeface="Arial MT"/>
              </a:rPr>
              <a:t> </a:t>
            </a:r>
          </a:p>
        </p:txBody>
      </p:sp>
      <p:sp>
        <p:nvSpPr>
          <p:cNvPr name="TextBox 6" id="6"/>
          <p:cNvSpPr txBox="true"/>
          <p:nvPr/>
        </p:nvSpPr>
        <p:spPr>
          <a:xfrm rot="0">
            <a:off x="1028700" y="1054119"/>
            <a:ext cx="8229600" cy="11035476"/>
          </a:xfrm>
          <a:prstGeom prst="rect">
            <a:avLst/>
          </a:prstGeom>
        </p:spPr>
        <p:txBody>
          <a:bodyPr anchor="t" rtlCol="false" tIns="0" lIns="0" bIns="0" rIns="0">
            <a:spAutoFit/>
          </a:bodyPr>
          <a:lstStyle/>
          <a:p>
            <a:pPr algn="l">
              <a:lnSpc>
                <a:spcPts val="4270"/>
              </a:lnSpc>
            </a:pPr>
            <a:r>
              <a:rPr lang="en-US" sz="3050">
                <a:solidFill>
                  <a:srgbClr val="FDFEFE"/>
                </a:solidFill>
                <a:latin typeface="Theinhardt"/>
                <a:ea typeface="Theinhardt"/>
                <a:cs typeface="Theinhardt"/>
                <a:sym typeface="Theinhardt"/>
              </a:rPr>
              <a:t>Black RPNs registered in good standing with CNO for 1+ years are invited to participate in a research study led by Dr. Nadia Prendergast, in partnership with WeRPN. This study aims to understand the experiences of Black RPNs to improve advocacy, engagement, and professional advancement. </a:t>
            </a:r>
            <a:r>
              <a:rPr lang="en-US" sz="3050">
                <a:solidFill>
                  <a:srgbClr val="FDFEFE"/>
                </a:solidFill>
                <a:latin typeface="Theinhardt"/>
                <a:ea typeface="Theinhardt"/>
                <a:cs typeface="Theinhardt"/>
                <a:sym typeface="Theinhardt"/>
              </a:rPr>
              <a:t>Study participation includes virtual individual interviews (60 to 90 minutes), followed by virtual focus groups (60 to 90 minutes). Participants will receive a $40 honorarium. For more information about the study please email Dr. Nadia Prendergast at </a:t>
            </a:r>
            <a:r>
              <a:rPr lang="en-US" sz="3050" u="sng">
                <a:solidFill>
                  <a:srgbClr val="FDFEFE"/>
                </a:solidFill>
                <a:latin typeface="Theinhardt"/>
                <a:ea typeface="Theinhardt"/>
                <a:cs typeface="Theinhardt"/>
                <a:sym typeface="Theinhardt"/>
                <a:hlinkClick r:id="rId6" tooltip="mailto:webrpn@torontomu.ca"/>
              </a:rPr>
              <a:t>webrpn@torontomu.ca</a:t>
            </a:r>
          </a:p>
          <a:p>
            <a:pPr algn="l">
              <a:lnSpc>
                <a:spcPts val="4270"/>
              </a:lnSpc>
            </a:pPr>
          </a:p>
          <a:p>
            <a:pPr algn="l">
              <a:lnSpc>
                <a:spcPts val="4270"/>
              </a:lnSpc>
            </a:pPr>
            <a:r>
              <a:rPr lang="en-US" sz="3050">
                <a:solidFill>
                  <a:srgbClr val="FDFEFE"/>
                </a:solidFill>
                <a:latin typeface="Theinhardt"/>
                <a:ea typeface="Theinhardt"/>
                <a:cs typeface="Theinhardt"/>
                <a:sym typeface="Theinhardt"/>
              </a:rPr>
              <a:t>Participation in this study is entirely voluntary, and individuals may withdraw at any point. This research project has been reviewed and approved by the Toronto Metropolitan University Research Ethics Board (REB 2025-040) and is funded by the Social Sciences and Humanities Research Council (SSHRC).</a:t>
            </a:r>
          </a:p>
          <a:p>
            <a:pPr algn="ctr">
              <a:lnSpc>
                <a:spcPts val="2520"/>
              </a:lnSpc>
            </a:p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DAGx8sQwpeI</dc:identifier>
  <dcterms:modified xsi:type="dcterms:W3CDTF">2011-08-01T06:04:30Z</dcterms:modified>
  <cp:revision>1</cp:revision>
  <dc:title>Black RPNs registered in good standing with CNO for 1+ years are invited to participate in a research study led by Dr. Nadia Prendergast, in partnership with WeRPN. This study aims to understand the experiences of Black RPNs to improve advocacy,</dc:title>
</cp:coreProperties>
</file>